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Poppins Medium"/>
      <p:regular r:id="rId26"/>
      <p:bold r:id="rId27"/>
      <p:italic r:id="rId28"/>
      <p:boldItalic r:id="rId29"/>
    </p:embeddedFont>
    <p:embeddedFont>
      <p:font typeface="Nunito Sans SemiBold"/>
      <p:regular r:id="rId30"/>
      <p:bold r:id="rId31"/>
      <p:italic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  <p:embeddedFont>
      <p:font typeface="Nunito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-italic.fntdata"/><Relationship Id="rId20" Type="http://schemas.openxmlformats.org/officeDocument/2006/relationships/slide" Target="slides/slide14.xml"/><Relationship Id="rId41" Type="http://schemas.openxmlformats.org/officeDocument/2006/relationships/font" Target="fonts/NunitoSans-boldItalic.fntdata"/><Relationship Id="rId22" Type="http://schemas.openxmlformats.org/officeDocument/2006/relationships/font" Target="fonts/Poppins-regular.fntdata"/><Relationship Id="rId21" Type="http://schemas.openxmlformats.org/officeDocument/2006/relationships/slide" Target="slides/slide15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Medium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Medium-italic.fntdata"/><Relationship Id="rId27" Type="http://schemas.openxmlformats.org/officeDocument/2006/relationships/font" Target="fonts/Poppins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SemiBold-bold.fntdata"/><Relationship Id="rId30" Type="http://schemas.openxmlformats.org/officeDocument/2006/relationships/font" Target="fonts/NunitoSansSemiBold-regular.fntdata"/><Relationship Id="rId11" Type="http://schemas.openxmlformats.org/officeDocument/2006/relationships/slide" Target="slides/slide5.xml"/><Relationship Id="rId33" Type="http://schemas.openxmlformats.org/officeDocument/2006/relationships/font" Target="fonts/NunitoSans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SansSemiBold-italic.fntdata"/><Relationship Id="rId13" Type="http://schemas.openxmlformats.org/officeDocument/2006/relationships/slide" Target="slides/slide7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1.xml"/><Relationship Id="rId39" Type="http://schemas.openxmlformats.org/officeDocument/2006/relationships/font" Target="fonts/NunitoSans-bold.fntdata"/><Relationship Id="rId16" Type="http://schemas.openxmlformats.org/officeDocument/2006/relationships/slide" Target="slides/slide10.xml"/><Relationship Id="rId38" Type="http://schemas.openxmlformats.org/officeDocument/2006/relationships/font" Target="fonts/Nunito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8c0080cd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8c0080cd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c03baef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8c03baef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8c03baefc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8c03baefc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c03baef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8c03baef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c03baefc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c03baefc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c03baef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c03baef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8c03baefc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8c03baefc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c0080cd1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c0080cd1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8c03baefc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8c03baefc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c0080cd13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8c0080cd13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8c03baef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8c03baef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8c03baefc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8c03baefc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c0080cd1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c0080cd1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8c03baefc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8c03baefc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8c03baefc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8c03baef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next.j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ext.j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44875" y="2153052"/>
            <a:ext cx="64119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CodeCompass</a:t>
            </a:r>
            <a:endParaRPr/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445600" y="1739413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CSE-115a Fall 2025</a:t>
            </a:r>
            <a:endParaRPr/>
          </a:p>
        </p:txBody>
      </p:sp>
      <p:sp>
        <p:nvSpPr>
          <p:cNvPr id="473" name="Google Shape;473;p57"/>
          <p:cNvSpPr/>
          <p:nvPr/>
        </p:nvSpPr>
        <p:spPr>
          <a:xfrm>
            <a:off x="2235775" y="3730325"/>
            <a:ext cx="12120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By: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4" name="Google Shape;474;p57"/>
          <p:cNvSpPr/>
          <p:nvPr/>
        </p:nvSpPr>
        <p:spPr>
          <a:xfrm>
            <a:off x="3557724" y="3730325"/>
            <a:ext cx="31878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Nickolas, 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Hao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Stephen, Vincent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Google Shape;476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77" name="Google Shape;4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975" y="1965763"/>
            <a:ext cx="1211975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/>
          <p:nvPr/>
        </p:nvSpPr>
        <p:spPr>
          <a:xfrm>
            <a:off x="2235925" y="4206625"/>
            <a:ext cx="12120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Product Owner: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79" name="Google Shape;479;p57"/>
          <p:cNvSpPr/>
          <p:nvPr/>
        </p:nvSpPr>
        <p:spPr>
          <a:xfrm>
            <a:off x="2235750" y="4682925"/>
            <a:ext cx="12120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Initial SCRUM Master</a:t>
            </a: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: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0" name="Google Shape;480;p57"/>
          <p:cNvSpPr/>
          <p:nvPr/>
        </p:nvSpPr>
        <p:spPr>
          <a:xfrm>
            <a:off x="3557724" y="4206625"/>
            <a:ext cx="31878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Mann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3557724" y="4682925"/>
            <a:ext cx="31878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Evan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6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grpSp>
        <p:nvGrpSpPr>
          <p:cNvPr id="558" name="Google Shape;558;p66"/>
          <p:cNvGrpSpPr/>
          <p:nvPr/>
        </p:nvGrpSpPr>
        <p:grpSpPr>
          <a:xfrm>
            <a:off x="279890" y="602040"/>
            <a:ext cx="1605959" cy="270489"/>
            <a:chOff x="308528" y="1555007"/>
            <a:chExt cx="1986589" cy="270489"/>
          </a:xfrm>
        </p:grpSpPr>
        <p:sp>
          <p:nvSpPr>
            <p:cNvPr id="559" name="Google Shape;559;p66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0" name="Google Shape;560;p66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61" name="Google Shape;561;p66"/>
          <p:cNvSpPr txBox="1"/>
          <p:nvPr>
            <p:ph type="title"/>
          </p:nvPr>
        </p:nvSpPr>
        <p:spPr>
          <a:xfrm>
            <a:off x="353250" y="872525"/>
            <a:ext cx="8343600" cy="7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Stories:</a:t>
            </a:r>
            <a:endParaRPr sz="18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</a:t>
            </a:r>
            <a:r>
              <a:rPr b="0" lang="en" sz="1600"/>
              <a:t> More RAG/AI Functionality</a:t>
            </a:r>
            <a:endParaRPr b="0" sz="16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the AI’s response to include generated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tree diagrams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I can have a visual representation of a codebases’ different components and how they relate to each other.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Uploading codebases from other sources</a:t>
            </a:r>
            <a:endParaRPr b="0" sz="16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 whose codebase is located remotely on GitHub, I want to upload my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private codebase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to CodeCompass.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upload repos from GitLab, Bitbucket &amp; Mercurial so I can interact with my code base no matter which tool is used to store it</a:t>
            </a:r>
            <a:endParaRPr sz="13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 </a:t>
            </a:r>
            <a:r>
              <a:rPr b="0" lang="en" sz="1600"/>
              <a:t>Customizable UI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be able to resize, minimize, &amp; change placement of the different components(Chat window, Relevant Code, AI documentation) on the screen.</a:t>
            </a:r>
            <a:endParaRPr b="0" sz="13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Spikes:</a:t>
            </a:r>
            <a:endParaRPr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Learn what libraries help generate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wireframe diagrams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and how to represent a projects architecture accurately with said diagram.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Learn how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maintain privacy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if user wants to upload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private repos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from GitHub.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Architecture</a:t>
            </a:r>
            <a:endParaRPr sz="2400"/>
          </a:p>
        </p:txBody>
      </p:sp>
      <p:pic>
        <p:nvPicPr>
          <p:cNvPr id="567" name="Google Shape;567;p67" title="Screenshot 2025-10-12 at 11.56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950" y="973975"/>
            <a:ext cx="5284096" cy="402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67"/>
          <p:cNvGrpSpPr/>
          <p:nvPr/>
        </p:nvGrpSpPr>
        <p:grpSpPr>
          <a:xfrm>
            <a:off x="452490" y="613540"/>
            <a:ext cx="1605959" cy="270489"/>
            <a:chOff x="308528" y="1555007"/>
            <a:chExt cx="1986589" cy="270489"/>
          </a:xfrm>
        </p:grpSpPr>
        <p:sp>
          <p:nvSpPr>
            <p:cNvPr id="569" name="Google Shape;569;p67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0" name="Google Shape;570;p67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571" name="Google Shape;571;p67"/>
          <p:cNvGrpSpPr/>
          <p:nvPr/>
        </p:nvGrpSpPr>
        <p:grpSpPr>
          <a:xfrm flipH="1" rot="-1368479">
            <a:off x="1002912" y="820914"/>
            <a:ext cx="791115" cy="860913"/>
            <a:chOff x="6219513" y="1474206"/>
            <a:chExt cx="890968" cy="969576"/>
          </a:xfrm>
        </p:grpSpPr>
        <p:sp>
          <p:nvSpPr>
            <p:cNvPr id="572" name="Google Shape;572;p67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3" name="Google Shape;573;p67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4" name="Google Shape;574;p67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75" name="Google Shape;575;p67"/>
          <p:cNvGrpSpPr/>
          <p:nvPr/>
        </p:nvGrpSpPr>
        <p:grpSpPr>
          <a:xfrm flipH="1" rot="10052647">
            <a:off x="2365182" y="322643"/>
            <a:ext cx="866111" cy="422678"/>
            <a:chOff x="3195113" y="380063"/>
            <a:chExt cx="543525" cy="265250"/>
          </a:xfrm>
        </p:grpSpPr>
        <p:cxnSp>
          <p:nvCxnSpPr>
            <p:cNvPr id="576" name="Google Shape;576;p6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303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6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303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6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303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title"/>
          </p:nvPr>
        </p:nvSpPr>
        <p:spPr>
          <a:xfrm>
            <a:off x="228600" y="256925"/>
            <a:ext cx="69543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Technologies (Frontend/Full-stack)</a:t>
            </a:r>
            <a:endParaRPr sz="2400"/>
          </a:p>
        </p:txBody>
      </p:sp>
      <p:sp>
        <p:nvSpPr>
          <p:cNvPr id="584" name="Google Shape;584;p68"/>
          <p:cNvSpPr txBox="1"/>
          <p:nvPr>
            <p:ph type="title"/>
          </p:nvPr>
        </p:nvSpPr>
        <p:spPr>
          <a:xfrm>
            <a:off x="103050" y="624950"/>
            <a:ext cx="8602800" cy="6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Typescript 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lang="en" sz="32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Next.js</a:t>
            </a: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 + Tailwind CSS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shadcn/ui components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Supabase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50" y="3346250"/>
            <a:ext cx="874075" cy="8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925" y="3100775"/>
            <a:ext cx="1487549" cy="14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688" y="2114550"/>
            <a:ext cx="986225" cy="9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4350" y="1801502"/>
            <a:ext cx="1187574" cy="118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68"/>
          <p:cNvGrpSpPr/>
          <p:nvPr/>
        </p:nvGrpSpPr>
        <p:grpSpPr>
          <a:xfrm flipH="1" rot="10052629">
            <a:off x="6026601" y="311527"/>
            <a:ext cx="911700" cy="444900"/>
            <a:chOff x="3195113" y="380063"/>
            <a:chExt cx="543525" cy="265250"/>
          </a:xfrm>
        </p:grpSpPr>
        <p:cxnSp>
          <p:nvCxnSpPr>
            <p:cNvPr id="590" name="Google Shape;590;p6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319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6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319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6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319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228600" y="256925"/>
            <a:ext cx="7008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Technologies (Backend)</a:t>
            </a:r>
            <a:endParaRPr sz="2400"/>
          </a:p>
        </p:txBody>
      </p:sp>
      <p:sp>
        <p:nvSpPr>
          <p:cNvPr id="598" name="Google Shape;598;p69"/>
          <p:cNvSpPr txBox="1"/>
          <p:nvPr>
            <p:ph type="title"/>
          </p:nvPr>
        </p:nvSpPr>
        <p:spPr>
          <a:xfrm>
            <a:off x="94000" y="778900"/>
            <a:ext cx="8602800" cy="6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FastAPI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Ollama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9144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3200">
                <a:latin typeface="Times New Roman"/>
                <a:ea typeface="Times New Roman"/>
                <a:cs typeface="Times New Roman"/>
                <a:sym typeface="Times New Roman"/>
              </a:rPr>
              <a:t>LangChain</a:t>
            </a:r>
            <a:endParaRPr b="0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350" y="2682013"/>
            <a:ext cx="2632975" cy="26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0" y="2205775"/>
            <a:ext cx="1866650" cy="18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202" y="1747825"/>
            <a:ext cx="2979500" cy="10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4850" y="2500597"/>
            <a:ext cx="1277000" cy="127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69"/>
          <p:cNvGrpSpPr/>
          <p:nvPr/>
        </p:nvGrpSpPr>
        <p:grpSpPr>
          <a:xfrm flipH="1" rot="10052647">
            <a:off x="4271615" y="355833"/>
            <a:ext cx="1000425" cy="488200"/>
            <a:chOff x="3195113" y="380063"/>
            <a:chExt cx="543525" cy="265250"/>
          </a:xfrm>
        </p:grpSpPr>
        <p:cxnSp>
          <p:nvCxnSpPr>
            <p:cNvPr id="604" name="Google Shape;604;p6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35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6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35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6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35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/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⚠️ Challenges / Risks !</a:t>
            </a:r>
            <a:endParaRPr sz="2400"/>
          </a:p>
        </p:txBody>
      </p:sp>
      <p:sp>
        <p:nvSpPr>
          <p:cNvPr id="612" name="Google Shape;612;p70"/>
          <p:cNvSpPr txBox="1"/>
          <p:nvPr>
            <p:ph type="title"/>
          </p:nvPr>
        </p:nvSpPr>
        <p:spPr>
          <a:xfrm>
            <a:off x="94000" y="778900"/>
            <a:ext cx="8602800" cy="4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High Computational Requirements:</a:t>
            </a:r>
            <a:endParaRPr b="0" sz="18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Running powerful LLMs locally requires a strong GPU and large memory capacity.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Hosting inference on services, Eg: RunPod or other GPU cloud providers incurs significant ongoing costs.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Challenges with improving RAG accuracy</a:t>
            </a:r>
            <a:r>
              <a:rPr lang="en" sz="1800"/>
              <a:t>:</a:t>
            </a:r>
            <a:endParaRPr sz="18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Maintaining relevance and minimizing hallucinations is challenging, especially for large or unstructured codebases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This will require additional research and experimentation, as our backend team currently lacks all the experience needed to implement a production grade RAG pipeline.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613" name="Google Shape;6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425" y="3893924"/>
            <a:ext cx="2688399" cy="8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1"/>
          <p:cNvSpPr txBox="1"/>
          <p:nvPr>
            <p:ph type="title"/>
          </p:nvPr>
        </p:nvSpPr>
        <p:spPr>
          <a:xfrm>
            <a:off x="228600" y="862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Minimum Viable Product</a:t>
            </a:r>
            <a:endParaRPr sz="2400"/>
          </a:p>
        </p:txBody>
      </p:sp>
      <p:sp>
        <p:nvSpPr>
          <p:cNvPr id="619" name="Google Shape;619;p71"/>
          <p:cNvSpPr txBox="1"/>
          <p:nvPr>
            <p:ph type="title"/>
          </p:nvPr>
        </p:nvSpPr>
        <p:spPr>
          <a:xfrm>
            <a:off x="67200" y="551100"/>
            <a:ext cx="8602800" cy="8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Full-Stack Foundation:</a:t>
            </a:r>
            <a:endParaRPr b="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Web + local deployability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Multi-user authentication and session handling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Dashboard to view user projects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Codebase Upload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Upload codebase from Github, GitLab or local files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💬 RAG Chatbot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Chat interface to query the codebase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Display of relevant code snippets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📝 AI Documentation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Automatic documentation generation for each indexed codebase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Architecture overview (e.g., dependency graph summary)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README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like overview page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Problem</a:t>
            </a:r>
            <a:endParaRPr sz="2400"/>
          </a:p>
        </p:txBody>
      </p:sp>
      <p:sp>
        <p:nvSpPr>
          <p:cNvPr id="487" name="Google Shape;487;p58"/>
          <p:cNvSpPr txBox="1"/>
          <p:nvPr>
            <p:ph type="title"/>
          </p:nvPr>
        </p:nvSpPr>
        <p:spPr>
          <a:xfrm>
            <a:off x="94000" y="778900"/>
            <a:ext cx="8602800" cy="6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" sz="1800"/>
              <a:t>It takes </a:t>
            </a:r>
            <a:r>
              <a:rPr lang="en" sz="1800"/>
              <a:t>hours</a:t>
            </a:r>
            <a:r>
              <a:rPr b="0" lang="en" sz="1800"/>
              <a:t> to get </a:t>
            </a:r>
            <a:r>
              <a:rPr lang="en" sz="1800"/>
              <a:t>up to speed</a:t>
            </a:r>
            <a:r>
              <a:rPr b="0" lang="en" sz="1800"/>
              <a:t> on a new codebase.</a:t>
            </a:r>
            <a:endParaRPr b="0"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" sz="1800"/>
              <a:t>New employees </a:t>
            </a:r>
            <a:r>
              <a:rPr lang="en" sz="1800"/>
              <a:t>spend months</a:t>
            </a:r>
            <a:r>
              <a:rPr b="0" lang="en" sz="1800"/>
              <a:t> familiarizing themselves with complex company codebases before making meaningful contributions. This process burns time for both:</a:t>
            </a:r>
            <a:endParaRPr b="0"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0" lang="en" sz="1800"/>
              <a:t>New hires – struggling with </a:t>
            </a:r>
            <a:r>
              <a:rPr lang="en" sz="1800"/>
              <a:t>poor documentation</a:t>
            </a:r>
            <a:r>
              <a:rPr b="0" lang="en" sz="1800"/>
              <a:t> and tutorials.</a:t>
            </a:r>
            <a:endParaRPr b="0" sz="18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0" lang="en" sz="1800"/>
              <a:t>Senior developers – who must repeatedly </a:t>
            </a:r>
            <a:r>
              <a:rPr lang="en" sz="1800"/>
              <a:t>explain mundane details</a:t>
            </a:r>
            <a:r>
              <a:rPr b="0" lang="en" sz="1800"/>
              <a:t> instead of focusing on their own critical tasks</a:t>
            </a:r>
            <a:r>
              <a:rPr lang="en" sz="1700"/>
              <a:t>.</a:t>
            </a:r>
            <a:endParaRPr b="0"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grpSp>
        <p:nvGrpSpPr>
          <p:cNvPr id="488" name="Google Shape;488;p58"/>
          <p:cNvGrpSpPr/>
          <p:nvPr/>
        </p:nvGrpSpPr>
        <p:grpSpPr>
          <a:xfrm flipH="1" rot="10052550">
            <a:off x="2362500" y="338664"/>
            <a:ext cx="800490" cy="390628"/>
            <a:chOff x="3195113" y="380063"/>
            <a:chExt cx="543525" cy="265250"/>
          </a:xfrm>
        </p:grpSpPr>
        <p:cxnSp>
          <p:nvCxnSpPr>
            <p:cNvPr id="489" name="Google Shape;489;p58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28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58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28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58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28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228600" y="256925"/>
            <a:ext cx="6790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/>
              <a:t>🚨</a:t>
            </a:r>
            <a:r>
              <a:rPr b="0" lang="en" sz="1200"/>
              <a:t>  </a:t>
            </a:r>
            <a:r>
              <a:rPr lang="en" sz="2400"/>
              <a:t>The Problem with Current Solutions</a:t>
            </a:r>
            <a:endParaRPr sz="2400"/>
          </a:p>
        </p:txBody>
      </p:sp>
      <p:sp>
        <p:nvSpPr>
          <p:cNvPr id="497" name="Google Shape;497;p59"/>
          <p:cNvSpPr txBox="1"/>
          <p:nvPr>
            <p:ph type="title"/>
          </p:nvPr>
        </p:nvSpPr>
        <p:spPr>
          <a:xfrm>
            <a:off x="353250" y="1042400"/>
            <a:ext cx="8343600" cy="5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/>
              <a:t>Existing Codebase Question-Answering Platforms and AI-Powered Codebase Documentation Generators (e.g., DeepWiki) promise to help developers understand large codebases.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But such solutions fall short in critical ways: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/>
              <a:t>🔒 </a:t>
            </a:r>
            <a:r>
              <a:rPr lang="en" sz="1200"/>
              <a:t>Privacy Concerns</a:t>
            </a:r>
            <a:r>
              <a:rPr b="0" lang="en" sz="1200"/>
              <a:t> – They are hosted on third-party servers, requiring you to upload proprietary code to external systems — a dealbreaker for many companies. Enterprises often can’t use cloud GitHub at all. They’re required to keep code in on-premises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/>
              <a:t>🔗 </a:t>
            </a:r>
            <a:r>
              <a:rPr lang="en" sz="1200"/>
              <a:t>Limited Integrations</a:t>
            </a:r>
            <a:r>
              <a:rPr b="0" lang="en" sz="1200"/>
              <a:t> – Most only support GitHub repositories, leaving out enterprises that rely on GitLab, Bitbucket, Azure DevOps, Mercurial, or other self-hosted solutions.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/>
              <a:t>🤖 </a:t>
            </a:r>
            <a:r>
              <a:rPr lang="en" sz="1200"/>
              <a:t>Locked to Proprietary LLMs</a:t>
            </a:r>
            <a:r>
              <a:rPr b="0" lang="en" sz="1200"/>
              <a:t> – Users have no control over which model powers their assistant. Some models excel at reasoning, others at code generation or chat — but you’re stuck with whatever the vendor chose.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lang="en" sz="1200"/>
              <a:t>🚫 </a:t>
            </a:r>
            <a:r>
              <a:rPr lang="en" sz="1200"/>
              <a:t>No Self-Hosting Option</a:t>
            </a:r>
            <a:r>
              <a:rPr b="0" lang="en" sz="1200"/>
              <a:t> – Without on-premise deployment, companies lose control over their workflows, security, and compliance requirements.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0"/>
          <p:cNvSpPr txBox="1"/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CodeCompass?</a:t>
            </a:r>
            <a:endParaRPr sz="2400"/>
          </a:p>
        </p:txBody>
      </p:sp>
      <p:sp>
        <p:nvSpPr>
          <p:cNvPr id="503" name="Google Shape;503;p60"/>
          <p:cNvSpPr txBox="1"/>
          <p:nvPr>
            <p:ph type="title"/>
          </p:nvPr>
        </p:nvSpPr>
        <p:spPr>
          <a:xfrm>
            <a:off x="353250" y="731725"/>
            <a:ext cx="8343600" cy="6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97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b="0" lang="en" sz="1600"/>
              <a:t>Index any codebase and interact with it through a </a:t>
            </a:r>
            <a:r>
              <a:rPr b="0" lang="en" sz="1600">
                <a:solidFill>
                  <a:schemeClr val="lt1"/>
                </a:solidFill>
                <a:highlight>
                  <a:schemeClr val="lt2"/>
                </a:highlight>
              </a:rPr>
              <a:t>RAG-powered chatbot</a:t>
            </a:r>
            <a:r>
              <a:rPr b="0" lang="en" sz="1600"/>
              <a:t>.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2397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b="0" lang="en" sz="1600"/>
              <a:t>Automatic </a:t>
            </a:r>
            <a:r>
              <a:rPr b="0" lang="en" sz="1600">
                <a:solidFill>
                  <a:schemeClr val="lt1"/>
                </a:solidFill>
                <a:highlight>
                  <a:schemeClr val="lt2"/>
                </a:highlight>
              </a:rPr>
              <a:t>AI generated documentation</a:t>
            </a:r>
            <a:endParaRPr b="0" sz="1600">
              <a:solidFill>
                <a:schemeClr val="lt1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highlight>
                <a:schemeClr val="lt2"/>
              </a:highlight>
            </a:endParaRPr>
          </a:p>
          <a:p>
            <a:pPr indent="-2397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b="0" lang="en" sz="1600"/>
              <a:t>Supports </a:t>
            </a:r>
            <a:r>
              <a:rPr b="0" lang="en" sz="1600">
                <a:solidFill>
                  <a:schemeClr val="lt1"/>
                </a:solidFill>
                <a:highlight>
                  <a:schemeClr val="lt2"/>
                </a:highlight>
              </a:rPr>
              <a:t>multiple codebase sources</a:t>
            </a:r>
            <a:r>
              <a:rPr b="0" lang="en" sz="1600"/>
              <a:t> – not just GitHub.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2397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b="0" lang="en" sz="1600"/>
              <a:t>Deploy </a:t>
            </a:r>
            <a:r>
              <a:rPr b="0" lang="en" sz="1600">
                <a:solidFill>
                  <a:schemeClr val="lt1"/>
                </a:solidFill>
                <a:highlight>
                  <a:schemeClr val="lt2"/>
                </a:highlight>
              </a:rPr>
              <a:t>locally</a:t>
            </a:r>
            <a:r>
              <a:rPr b="0" lang="en" sz="1600"/>
              <a:t> or on the web:</a:t>
            </a:r>
            <a:endParaRPr b="0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Locally hosted version – run entirely on your own infrastructure for full security and compliance.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 web hosted version which will accept GitHub repos or GitLab Projects (and more)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2397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b="0" lang="en" sz="1600"/>
              <a:t>Completely </a:t>
            </a:r>
            <a:r>
              <a:rPr b="0" lang="en" sz="1600">
                <a:solidFill>
                  <a:schemeClr val="lt1"/>
                </a:solidFill>
                <a:highlight>
                  <a:schemeClr val="lt2"/>
                </a:highlight>
              </a:rPr>
              <a:t>open source</a:t>
            </a:r>
            <a:r>
              <a:rPr b="0" lang="en" sz="1600"/>
              <a:t> – transparent and customizable.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grpSp>
        <p:nvGrpSpPr>
          <p:cNvPr id="504" name="Google Shape;504;p60"/>
          <p:cNvGrpSpPr/>
          <p:nvPr/>
        </p:nvGrpSpPr>
        <p:grpSpPr>
          <a:xfrm>
            <a:off x="1705987" y="605703"/>
            <a:ext cx="2195380" cy="270462"/>
            <a:chOff x="308528" y="1555007"/>
            <a:chExt cx="1986589" cy="270489"/>
          </a:xfrm>
        </p:grpSpPr>
        <p:sp>
          <p:nvSpPr>
            <p:cNvPr id="505" name="Google Shape;505;p60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6" name="Google Shape;506;p60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228600" y="228600"/>
            <a:ext cx="7225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CodeCompass Different</a:t>
            </a:r>
            <a:endParaRPr/>
          </a:p>
        </p:txBody>
      </p:sp>
      <p:sp>
        <p:nvSpPr>
          <p:cNvPr id="512" name="Google Shape;512;p61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353250" y="1045575"/>
            <a:ext cx="8343600" cy="6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78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en" sz="1800"/>
              <a:t>Unlike other solutions, CodeCompass </a:t>
            </a:r>
            <a:r>
              <a:rPr lang="en" sz="1800"/>
              <a:t>won't</a:t>
            </a:r>
            <a:r>
              <a:rPr b="0" lang="en" sz="1800"/>
              <a:t> be limited to Git repos only. It will support a </a:t>
            </a:r>
            <a:r>
              <a:rPr b="0" lang="en" sz="1800">
                <a:solidFill>
                  <a:schemeClr val="lt1"/>
                </a:solidFill>
                <a:highlight>
                  <a:schemeClr val="lt2"/>
                </a:highlight>
              </a:rPr>
              <a:t>wide range of project codebase sources</a:t>
            </a:r>
            <a:r>
              <a:rPr b="0" lang="en" sz="1800"/>
              <a:t>:</a:t>
            </a:r>
            <a:endParaRPr b="0" sz="18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○"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Cloud Platforms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: GitHub, GitLab, Bitbucket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○"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Self-Hosted Systems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: GitLab (self-hosted), Mercurial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○"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Enterprise Cloud Solutions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: GitHub Enterprise, Azure DevOps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277812" lvl="0" marL="3413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en" sz="1800"/>
              <a:t>CodeCompass could be deployed on the Web or </a:t>
            </a:r>
            <a:r>
              <a:rPr b="0" lang="en" sz="1800">
                <a:solidFill>
                  <a:schemeClr val="lt1"/>
                </a:solidFill>
                <a:highlight>
                  <a:schemeClr val="lt2"/>
                </a:highlight>
              </a:rPr>
              <a:t>locally</a:t>
            </a:r>
            <a:r>
              <a:rPr b="0" lang="en" sz="1800"/>
              <a:t>. Something DeepWiki will never be able to do.</a:t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grpSp>
        <p:nvGrpSpPr>
          <p:cNvPr id="514" name="Google Shape;514;p61"/>
          <p:cNvGrpSpPr/>
          <p:nvPr/>
        </p:nvGrpSpPr>
        <p:grpSpPr>
          <a:xfrm>
            <a:off x="2743811" y="627378"/>
            <a:ext cx="2634813" cy="270462"/>
            <a:chOff x="308528" y="1555007"/>
            <a:chExt cx="1986589" cy="270489"/>
          </a:xfrm>
        </p:grpSpPr>
        <p:sp>
          <p:nvSpPr>
            <p:cNvPr id="515" name="Google Shape;515;p6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6" name="Google Shape;516;p6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1- Layout Foundation</a:t>
            </a:r>
            <a:endParaRPr/>
          </a:p>
        </p:txBody>
      </p:sp>
      <p:grpSp>
        <p:nvGrpSpPr>
          <p:cNvPr id="522" name="Google Shape;522;p62"/>
          <p:cNvGrpSpPr/>
          <p:nvPr/>
        </p:nvGrpSpPr>
        <p:grpSpPr>
          <a:xfrm>
            <a:off x="257915" y="643690"/>
            <a:ext cx="1605959" cy="270489"/>
            <a:chOff x="308528" y="1555007"/>
            <a:chExt cx="1986589" cy="270489"/>
          </a:xfrm>
        </p:grpSpPr>
        <p:sp>
          <p:nvSpPr>
            <p:cNvPr id="523" name="Google Shape;523;p6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4" name="Google Shape;524;p6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25" name="Google Shape;525;p62"/>
          <p:cNvSpPr txBox="1"/>
          <p:nvPr>
            <p:ph type="title"/>
          </p:nvPr>
        </p:nvSpPr>
        <p:spPr>
          <a:xfrm>
            <a:off x="353250" y="733300"/>
            <a:ext cx="8343600" cy="4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Stories</a:t>
            </a:r>
            <a:endParaRPr sz="18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Goal:</a:t>
            </a:r>
            <a:r>
              <a:rPr b="0" lang="en" sz="1700"/>
              <a:t> </a:t>
            </a:r>
            <a:r>
              <a:rPr b="0" lang="en" sz="1600"/>
              <a:t>A Basic RAG Backend</a:t>
            </a:r>
            <a:endParaRPr b="0" sz="1600"/>
          </a:p>
          <a:p>
            <a:pPr indent="-323850" lvl="1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be able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choose my choice of LLM model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I can make use of the advantages associated with different models.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the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chat responses to be relevant to my queries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and my codebase.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</a:t>
            </a:r>
            <a:r>
              <a:rPr b="0" lang="en" sz="1600"/>
              <a:t> Set up a chat interface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a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chat interface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where I can input a question and receive a response so I can make inquiries about my codebase.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be able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view the files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(and lines of code) that the LLM is using to answer my query, so that I know it’s not hallucinating.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Basic Codebase upload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new user, I want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upload my local codebase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to start chatting with it.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new user, I want a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self-hosted instance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that I can use CodeCompass.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</a:t>
            </a:r>
            <a:r>
              <a:rPr b="0" lang="en" sz="1600"/>
              <a:t> User Management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new user, I want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sign up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with an email/password so that I can access CodeCompass.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new user, I want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create a new organization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that I can invite other users to chat with my Indexed codebases.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  <p:grpSp>
        <p:nvGrpSpPr>
          <p:cNvPr id="531" name="Google Shape;531;p63"/>
          <p:cNvGrpSpPr/>
          <p:nvPr/>
        </p:nvGrpSpPr>
        <p:grpSpPr>
          <a:xfrm>
            <a:off x="307040" y="672990"/>
            <a:ext cx="1605959" cy="270489"/>
            <a:chOff x="308528" y="1555007"/>
            <a:chExt cx="1986589" cy="270489"/>
          </a:xfrm>
        </p:grpSpPr>
        <p:sp>
          <p:nvSpPr>
            <p:cNvPr id="532" name="Google Shape;532;p63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3" name="Google Shape;533;p63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34" name="Google Shape;534;p63"/>
          <p:cNvSpPr txBox="1"/>
          <p:nvPr>
            <p:ph type="title"/>
          </p:nvPr>
        </p:nvSpPr>
        <p:spPr>
          <a:xfrm>
            <a:off x="353250" y="943475"/>
            <a:ext cx="83436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Spikes:</a:t>
            </a:r>
            <a:endParaRPr sz="18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0" lang="en" sz="1600"/>
              <a:t>Understand the </a:t>
            </a:r>
            <a:r>
              <a:rPr lang="en" sz="1600"/>
              <a:t>terminology</a:t>
            </a:r>
            <a:r>
              <a:rPr b="0" lang="en" sz="1600"/>
              <a:t> and </a:t>
            </a:r>
            <a:r>
              <a:rPr lang="en" sz="1600"/>
              <a:t>concepts</a:t>
            </a:r>
            <a:r>
              <a:rPr b="0" lang="en" sz="1600"/>
              <a:t> related to neural networks</a:t>
            </a:r>
            <a:endParaRPr sz="18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b="0" lang="en" sz="1600"/>
              <a:t>Learn how to do </a:t>
            </a:r>
            <a:r>
              <a:rPr lang="en" sz="1600"/>
              <a:t>RAG on code files</a:t>
            </a:r>
            <a:r>
              <a:rPr b="0" lang="en" sz="1600"/>
              <a:t>(little different to doing RAG on plain text?)</a:t>
            </a:r>
            <a:endParaRPr b="0"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Infrastructure Tasks: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Setup version control (GitHub)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Initialize </a:t>
            </a:r>
            <a:r>
              <a:rPr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Next.js</a:t>
            </a: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 app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Initialize FastAPI backend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Configure the following in Supabase: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Postgres Database Schema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RLS Policies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■"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Authentication + Verification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2- more features!</a:t>
            </a:r>
            <a:endParaRPr/>
          </a:p>
        </p:txBody>
      </p:sp>
      <p:grpSp>
        <p:nvGrpSpPr>
          <p:cNvPr id="540" name="Google Shape;540;p64"/>
          <p:cNvGrpSpPr/>
          <p:nvPr/>
        </p:nvGrpSpPr>
        <p:grpSpPr>
          <a:xfrm>
            <a:off x="334240" y="682015"/>
            <a:ext cx="1605959" cy="270489"/>
            <a:chOff x="308528" y="1555007"/>
            <a:chExt cx="1986589" cy="270489"/>
          </a:xfrm>
        </p:grpSpPr>
        <p:sp>
          <p:nvSpPr>
            <p:cNvPr id="541" name="Google Shape;541;p64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2" name="Google Shape;542;p64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43" name="Google Shape;543;p64"/>
          <p:cNvSpPr txBox="1"/>
          <p:nvPr>
            <p:ph type="title"/>
          </p:nvPr>
        </p:nvSpPr>
        <p:spPr>
          <a:xfrm>
            <a:off x="353250" y="952500"/>
            <a:ext cx="8343600" cy="5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Stories:</a:t>
            </a:r>
            <a:endParaRPr sz="18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</a:t>
            </a:r>
            <a:r>
              <a:rPr b="0" lang="en" sz="1600"/>
              <a:t> More RAG/AI Functionality</a:t>
            </a:r>
            <a:endParaRPr b="0" sz="16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automatically generated documentation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that me or anyone else can understand the codebase.</a:t>
            </a:r>
            <a:endParaRPr sz="13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</a:t>
            </a:r>
            <a:r>
              <a:rPr b="0" lang="en" sz="1600"/>
              <a:t> Chat interface Improvements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the LLM response to be streamed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as each new token is generated.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Uploading codebases from other sources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an open-source developer, I want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upload a public repository from GitHub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I can better understand its structure to make meaningful contributions.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upload multiple codebases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that I can work on multiple projects simultaneously.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Spikes:</a:t>
            </a:r>
            <a:endParaRPr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Learn how to generate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AI documentation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for a very large amount of code that cannot all fit in the LLM context window.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3- Iteration </a:t>
            </a:r>
            <a:endParaRPr/>
          </a:p>
        </p:txBody>
      </p:sp>
      <p:grpSp>
        <p:nvGrpSpPr>
          <p:cNvPr id="549" name="Google Shape;549;p65"/>
          <p:cNvGrpSpPr/>
          <p:nvPr/>
        </p:nvGrpSpPr>
        <p:grpSpPr>
          <a:xfrm>
            <a:off x="228590" y="672965"/>
            <a:ext cx="1605959" cy="270489"/>
            <a:chOff x="308528" y="1555007"/>
            <a:chExt cx="1986589" cy="270489"/>
          </a:xfrm>
        </p:grpSpPr>
        <p:sp>
          <p:nvSpPr>
            <p:cNvPr id="550" name="Google Shape;550;p65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1" name="Google Shape;551;p65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52" name="Google Shape;552;p65"/>
          <p:cNvSpPr txBox="1"/>
          <p:nvPr>
            <p:ph type="title"/>
          </p:nvPr>
        </p:nvSpPr>
        <p:spPr>
          <a:xfrm>
            <a:off x="353250" y="872525"/>
            <a:ext cx="8343600" cy="76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Stories:</a:t>
            </a:r>
            <a:endParaRPr sz="18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</a:t>
            </a:r>
            <a:r>
              <a:rPr b="0" lang="en" sz="1600"/>
              <a:t> More RAG/AI Functionality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the LLM responses to be as relevant as possible.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access chats for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older indexes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of the project so I can interact with past versions of my codebase.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Uploading codebases from other sources</a:t>
            </a:r>
            <a:endParaRPr b="0" sz="16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developer whose codebase is located remotely on GitHub, I want to upload my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private codebase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to CodeCompass so I can interact with it through CodeCompass’s interface.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Web Hosting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a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web-hosted instance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so that I can use CodeCompass without installing anything.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/>
              <a:t>Goal: </a:t>
            </a:r>
            <a:r>
              <a:rPr b="0" lang="en" sz="1600"/>
              <a:t>Self Hosting</a:t>
            </a:r>
            <a:endParaRPr b="0"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As a user, I want to be able to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self-host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an instance of CodeCompass(along with a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user guide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on how to self-host) so that I can use it with no concerns about data privacy.</a:t>
            </a:r>
            <a:endParaRPr sz="13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Spikes:</a:t>
            </a:r>
            <a:endParaRPr sz="1600"/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Learn different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techniques to improve RAG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pipelines accuracy.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Learn how to take codebase </a:t>
            </a:r>
            <a:r>
              <a:rPr b="1" lang="en" sz="1300">
                <a:latin typeface="Poppins"/>
                <a:ea typeface="Poppins"/>
                <a:cs typeface="Poppins"/>
                <a:sym typeface="Poppins"/>
              </a:rPr>
              <a:t>input from GitHub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